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98" d="100"/>
          <a:sy n="98" d="100"/>
        </p:scale>
        <p:origin x="-3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2158456"/>
        <c:axId val="2082161464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2167896"/>
        <c:axId val="2082164776"/>
      </c:barChart>
      <c:catAx>
        <c:axId val="2082158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61464"/>
        <c:crosses val="autoZero"/>
        <c:auto val="1"/>
        <c:lblAlgn val="ctr"/>
        <c:lblOffset val="100"/>
        <c:noMultiLvlLbl val="0"/>
      </c:catAx>
      <c:valAx>
        <c:axId val="20821614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58456"/>
        <c:crosses val="autoZero"/>
        <c:crossBetween val="between"/>
      </c:valAx>
      <c:valAx>
        <c:axId val="20821647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082167896"/>
        <c:crosses val="max"/>
        <c:crossBetween val="between"/>
      </c:valAx>
      <c:catAx>
        <c:axId val="2082167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8216477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4.png"/><Relationship Id="rId7" Type="http://schemas.openxmlformats.org/officeDocument/2006/relationships/image" Target="../media/image23.jpeg"/><Relationship Id="rId8" Type="http://schemas.openxmlformats.org/officeDocument/2006/relationships/image" Target="../media/image25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其他科系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结合清华学生组织来挖掘并产生教学内容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</a:t>
          </a:r>
          <a:r>
            <a:rPr lang="zh-CN" altLang="en-US" sz="2000" dirty="0" smtClean="0"/>
            <a:t>的</a:t>
          </a:r>
          <a:r>
            <a:rPr lang="zh-CN" altLang="en-US" sz="2000" dirty="0" smtClean="0">
              <a:solidFill>
                <a:schemeClr val="tx1"/>
              </a:solidFill>
            </a:rPr>
            <a:t>跨学科</a:t>
          </a:r>
          <a:r>
            <a:rPr lang="zh-CN" altLang="en-US" sz="2000" dirty="0" smtClean="0">
              <a:solidFill>
                <a:schemeClr val="tx1"/>
              </a:solidFill>
            </a:rPr>
            <a:t>协同</a:t>
          </a:r>
          <a:r>
            <a:rPr lang="zh-CN" altLang="en-US" sz="2000" dirty="0" smtClean="0">
              <a:solidFill>
                <a:srgbClr val="FF0000"/>
              </a:solidFill>
            </a:rPr>
            <a:t>课</a:t>
          </a:r>
          <a:r>
            <a:rPr lang="zh-CN" altLang="en-US" sz="2000" dirty="0" smtClean="0">
              <a:solidFill>
                <a:srgbClr val="FF0000"/>
              </a:solidFill>
            </a:rPr>
            <a:t>程群</a:t>
          </a:r>
          <a:r>
            <a:rPr lang="zh-CN" altLang="en-US" sz="2000" dirty="0" smtClean="0"/>
            <a:t>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其他科系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结合清华学生组织来挖掘并产生教学内容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</a:t>
          </a:r>
          <a:r>
            <a:rPr lang="zh-CN" altLang="en-US" sz="2000" kern="1200" dirty="0" smtClean="0"/>
            <a:t>的</a:t>
          </a:r>
          <a:r>
            <a:rPr lang="zh-CN" altLang="en-US" sz="2000" kern="1200" dirty="0" smtClean="0">
              <a:solidFill>
                <a:schemeClr val="tx1"/>
              </a:solidFill>
            </a:rPr>
            <a:t>跨学科</a:t>
          </a:r>
          <a:r>
            <a:rPr lang="zh-CN" altLang="en-US" sz="2000" kern="1200" dirty="0" smtClean="0">
              <a:solidFill>
                <a:schemeClr val="tx1"/>
              </a:solidFill>
            </a:rPr>
            <a:t>协同</a:t>
          </a:r>
          <a:r>
            <a:rPr lang="zh-CN" altLang="en-US" sz="2000" kern="1200" dirty="0" smtClean="0">
              <a:solidFill>
                <a:srgbClr val="FF0000"/>
              </a:solidFill>
            </a:rPr>
            <a:t>课</a:t>
          </a:r>
          <a:r>
            <a:rPr lang="zh-CN" altLang="en-US" sz="2000" kern="1200" dirty="0" smtClean="0">
              <a:solidFill>
                <a:srgbClr val="FF0000"/>
              </a:solidFill>
            </a:rPr>
            <a:t>程群</a:t>
          </a:r>
          <a:r>
            <a:rPr lang="zh-CN" altLang="en-US" sz="2000" kern="1200" dirty="0" smtClean="0"/>
            <a:t>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26/12/13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26/12/13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3.jpeg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</a:t>
            </a:r>
            <a:r>
              <a:rPr lang="zh-CN" altLang="en-US" sz="3200" dirty="0">
                <a:latin typeface="华文细黑"/>
                <a:ea typeface="华文细黑"/>
                <a:cs typeface="华文细黑"/>
              </a:rPr>
              <a:t>性学习课程研讨会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399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</a:t>
            </a:r>
            <a:r>
              <a:rPr lang="zh-CN" altLang="en-US" dirty="0" smtClean="0"/>
              <a:t>化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数字</a:t>
            </a:r>
            <a:r>
              <a:rPr lang="zh-CN" altLang="en-US" dirty="0" smtClean="0"/>
              <a:t>服务，颠覆传统流程</a:t>
            </a:r>
            <a:endParaRPr lang="en-US" altLang="zh-CN" dirty="0"/>
          </a:p>
          <a:p>
            <a:pPr lvl="1"/>
            <a:r>
              <a:rPr lang="zh-CN" altLang="en-US" dirty="0" smtClean="0"/>
              <a:t>颠覆传统</a:t>
            </a:r>
            <a:r>
              <a:rPr lang="zh-CN" altLang="en-US" dirty="0" smtClean="0"/>
              <a:t>的数字分享过程，与数字内容编撰技术，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45" y="2782699"/>
            <a:ext cx="4228179" cy="3169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" y="2782699"/>
            <a:ext cx="4297261" cy="3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的全球趋势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</a:t>
            </a:r>
            <a:r>
              <a:rPr lang="zh-CN" altLang="en-US" dirty="0" smtClean="0"/>
              <a:t>廉价</a:t>
            </a:r>
            <a:r>
              <a:rPr lang="zh-CN" altLang="en-US" dirty="0" smtClean="0"/>
              <a:t>”资金的供应，造成学生的“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学校必须提供</a:t>
            </a:r>
            <a:r>
              <a:rPr lang="zh-CN" altLang="en-US" dirty="0" smtClean="0">
                <a:solidFill>
                  <a:srgbClr val="FF0000"/>
                </a:solidFill>
              </a:rPr>
              <a:t>超越产业速率</a:t>
            </a:r>
            <a:r>
              <a:rPr lang="zh-CN" altLang="en-US" dirty="0" smtClean="0"/>
              <a:t>的内容，才能抓住学生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812" y="1627260"/>
            <a:ext cx="6809721" cy="3903476"/>
            <a:chOff x="467252" y="1236653"/>
            <a:chExt cx="770016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sz="1600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44041" y="2488081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330150" y="1878184"/>
              <a:ext cx="1236608" cy="60989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905" y="2223701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  <p:sp>
        <p:nvSpPr>
          <p:cNvPr id="25" name="Hexagon 24"/>
          <p:cNvSpPr/>
          <p:nvPr/>
        </p:nvSpPr>
        <p:spPr>
          <a:xfrm>
            <a:off x="5241623" y="2386220"/>
            <a:ext cx="1219963" cy="1047307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31" b="26831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408" b="5846"/>
          <a:stretch/>
        </p:blipFill>
        <p:spPr>
          <a:xfrm>
            <a:off x="1665904" y="5562583"/>
            <a:ext cx="6577624" cy="1207052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2875284" y="4904932"/>
            <a:ext cx="1114738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rPr>
              <a:t>实验室</a:t>
            </a:r>
            <a:endParaRPr lang="en-US" altLang="zh-CN" sz="1400" dirty="0">
              <a:solidFill>
                <a:srgbClr val="000000"/>
              </a:solidFill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探究课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276172" y="4904932"/>
            <a:ext cx="980715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服务设计研究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161706" y="2727798"/>
            <a:ext cx="695426" cy="629323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649" t="6673" r="12649" b="6673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" name="Picture 29" descr="d75e7e7fjw1e8ugp2k53lj21kw2aqqa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311" y="3191761"/>
            <a:ext cx="553861" cy="44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908" y="57272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分布式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协作平台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52129" y="5523286"/>
            <a:ext cx="634671" cy="101414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411" t="20257" r="2411" b="2025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3030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的教学原理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849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旧生挑战自我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875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新生体验挑战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27" r="12920"/>
          <a:stretch/>
        </p:blipFill>
        <p:spPr>
          <a:xfrm>
            <a:off x="3378458" y="2918543"/>
            <a:ext cx="168923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8526" y="2957621"/>
            <a:ext cx="2288024" cy="3498414"/>
            <a:chOff x="898526" y="2991481"/>
            <a:chExt cx="2288024" cy="3498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26" y="4750765"/>
              <a:ext cx="2288024" cy="17391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26" y="2991481"/>
              <a:ext cx="2283818" cy="1771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487" y="5987018"/>
            <a:ext cx="7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跨学科系统集成设计挑战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XLP</a:t>
            </a:r>
            <a:r>
              <a:rPr lang="zh-CN" altLang="en-US" dirty="0" smtClean="0"/>
              <a:t>导引课</a:t>
            </a:r>
            <a:r>
              <a:rPr lang="en-US" altLang="zh-CN" dirty="0" smtClean="0"/>
              <a:t>) </a:t>
            </a:r>
            <a:r>
              <a:rPr lang="zh-CN" altLang="en-US" dirty="0" smtClean="0"/>
              <a:t>已成为钱学森力学班的大一新生必修课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第四期：数字技术穿越时</a:t>
            </a:r>
            <a:r>
              <a:rPr lang="zh-CN" altLang="en-US" dirty="0" smtClean="0"/>
              <a:t>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4637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把清华校园</a:t>
            </a:r>
            <a:r>
              <a:rPr lang="zh-CN" altLang="en-US" sz="2000" dirty="0" smtClean="0"/>
              <a:t>的实体沙盘，设为做中学</a:t>
            </a:r>
            <a:r>
              <a:rPr lang="zh-CN" altLang="en-US" sz="2000" dirty="0" smtClean="0"/>
              <a:t>的</a:t>
            </a:r>
            <a:r>
              <a:rPr lang="zh-CN" altLang="en-US" sz="2000" dirty="0" smtClean="0"/>
              <a:t>对象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</a:t>
            </a:r>
            <a:r>
              <a:rPr lang="zh-CN" altLang="en-US" sz="2000" dirty="0" smtClean="0">
                <a:solidFill>
                  <a:srgbClr val="FF0000"/>
                </a:solidFill>
              </a:rPr>
              <a:t>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14" y="2435058"/>
            <a:ext cx="640653" cy="640653"/>
          </a:xfrm>
          <a:prstGeom prst="rect">
            <a:avLst/>
          </a:prstGeom>
        </p:spPr>
      </p:pic>
      <p:pic>
        <p:nvPicPr>
          <p:cNvPr id="5" name="Picture 4" descr="sty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2" y="3171565"/>
            <a:ext cx="7603025" cy="36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8233</TotalTime>
  <Words>464</Words>
  <Application>Microsoft Macintosh PowerPoint</Application>
  <PresentationFormat>On-screen Show (4:3)</PresentationFormat>
  <Paragraphs>137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极限学习过程(XLP)的教学原理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第四期：数字技术穿越时空       ——我的空间我做主</vt:lpstr>
      <vt:lpstr>启示一：信息化行业的思维</vt:lpstr>
      <vt:lpstr>启示二：规模化协同工具的重要性</vt:lpstr>
      <vt:lpstr>启示三：微学校的全球趋势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1010</cp:revision>
  <cp:lastPrinted>2013-11-01T12:48:36Z</cp:lastPrinted>
  <dcterms:created xsi:type="dcterms:W3CDTF">2013-10-17T02:20:10Z</dcterms:created>
  <dcterms:modified xsi:type="dcterms:W3CDTF">2013-12-26T09:35:13Z</dcterms:modified>
</cp:coreProperties>
</file>